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CFE24E-EA90-4CED-8631-6BF694E87CFD}" v="1" dt="2023-05-16T08:59:58.6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0"/>
  </p:normalViewPr>
  <p:slideViewPr>
    <p:cSldViewPr snapToGrid="0">
      <p:cViewPr varScale="1">
        <p:scale>
          <a:sx n="60" d="100"/>
          <a:sy n="60" d="100"/>
        </p:scale>
        <p:origin x="8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a Bover Armstrong" userId="06c6584f-c233-4abb-b543-cdd7cb83c54a" providerId="ADAL" clId="{21CFE24E-EA90-4CED-8631-6BF694E87CFD}"/>
    <pc:docChg chg="undo custSel modSld">
      <pc:chgData name="Lia Bover Armstrong" userId="06c6584f-c233-4abb-b543-cdd7cb83c54a" providerId="ADAL" clId="{21CFE24E-EA90-4CED-8631-6BF694E87CFD}" dt="2023-05-16T09:03:00.488" v="11" actId="1076"/>
      <pc:docMkLst>
        <pc:docMk/>
      </pc:docMkLst>
      <pc:sldChg chg="modSp mod">
        <pc:chgData name="Lia Bover Armstrong" userId="06c6584f-c233-4abb-b543-cdd7cb83c54a" providerId="ADAL" clId="{21CFE24E-EA90-4CED-8631-6BF694E87CFD}" dt="2023-05-16T09:03:00.488" v="11" actId="1076"/>
        <pc:sldMkLst>
          <pc:docMk/>
          <pc:sldMk cId="991079992" sldId="256"/>
        </pc:sldMkLst>
        <pc:spChg chg="mod ord">
          <ac:chgData name="Lia Bover Armstrong" userId="06c6584f-c233-4abb-b543-cdd7cb83c54a" providerId="ADAL" clId="{21CFE24E-EA90-4CED-8631-6BF694E87CFD}" dt="2023-05-16T09:03:00.488" v="11" actId="1076"/>
          <ac:spMkLst>
            <pc:docMk/>
            <pc:sldMk cId="991079992" sldId="256"/>
            <ac:spMk id="4" creationId="{902EA18E-CE27-5F85-61FA-A4C07F878207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vincentkehoe\Desktop\Sips%20to%20Send%20Poster%20Tables%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vincentkehoe\Desktop\Sips%20to%20Send%20Poster%20Tables%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200" b="1" dirty="0"/>
              <a:t>Median fasting times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Sheet1!$A$3:$B$3</c:f>
              <c:strCache>
                <c:ptCount val="2"/>
                <c:pt idx="0">
                  <c:v>Pre-protocol</c:v>
                </c:pt>
                <c:pt idx="1">
                  <c:v>Post-protocol</c:v>
                </c:pt>
              </c:strCache>
            </c:strRef>
          </c:cat>
          <c:val>
            <c:numRef>
              <c:f>Sheet1!$A$4:$B$4</c:f>
              <c:numCache>
                <c:formatCode>General</c:formatCode>
                <c:ptCount val="2"/>
                <c:pt idx="0">
                  <c:v>6</c:v>
                </c:pt>
                <c:pt idx="1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15-7849-B2D9-A1E5BFED1F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77270288"/>
        <c:axId val="877272016"/>
      </c:barChart>
      <c:catAx>
        <c:axId val="877270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7272016"/>
        <c:crosses val="autoZero"/>
        <c:auto val="1"/>
        <c:lblAlgn val="ctr"/>
        <c:lblOffset val="100"/>
        <c:noMultiLvlLbl val="0"/>
      </c:catAx>
      <c:valAx>
        <c:axId val="877272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700" b="1"/>
                  <a:t>Hours since last drink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7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7270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200" b="1"/>
              <a:t>%</a:t>
            </a:r>
            <a:r>
              <a:rPr lang="en-GB" sz="1200" b="1" baseline="0"/>
              <a:t> pre-operative thirst</a:t>
            </a:r>
            <a:endParaRPr lang="en-GB" sz="12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Sheet1!$D$3:$E$3</c:f>
              <c:strCache>
                <c:ptCount val="2"/>
                <c:pt idx="0">
                  <c:v>Pre-protocol</c:v>
                </c:pt>
                <c:pt idx="1">
                  <c:v>Post-protocol</c:v>
                </c:pt>
              </c:strCache>
            </c:strRef>
          </c:cat>
          <c:val>
            <c:numRef>
              <c:f>Sheet1!$D$4:$E$4</c:f>
              <c:numCache>
                <c:formatCode>General</c:formatCode>
                <c:ptCount val="2"/>
                <c:pt idx="0">
                  <c:v>35</c:v>
                </c:pt>
                <c:pt idx="1">
                  <c:v>30.43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C8-E340-BDF4-8D9B19D5E1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73996400"/>
        <c:axId val="906154784"/>
      </c:barChart>
      <c:catAx>
        <c:axId val="873996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6154784"/>
        <c:crosses val="autoZero"/>
        <c:auto val="1"/>
        <c:lblAlgn val="ctr"/>
        <c:lblOffset val="100"/>
        <c:noMultiLvlLbl val="0"/>
      </c:catAx>
      <c:valAx>
        <c:axId val="906154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700" b="1"/>
                  <a:t>% complinaing</a:t>
                </a:r>
                <a:r>
                  <a:rPr lang="en-GB" sz="700" b="1" baseline="0"/>
                  <a:t> </a:t>
                </a:r>
                <a:r>
                  <a:rPr lang="en-GB" sz="700" b="1"/>
                  <a:t> of pre-operative thirst </a:t>
                </a:r>
              </a:p>
            </c:rich>
          </c:tx>
          <c:layout>
            <c:manualLayout>
              <c:xMode val="edge"/>
              <c:yMode val="edge"/>
              <c:x val="4.6476445042335647E-2"/>
              <c:y val="0.2086028509713160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7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3996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EFB6-B7F6-4B4E-A9DB-588F9224BC3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CA8-BBA6-A84B-BF63-F969DC619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890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EFB6-B7F6-4B4E-A9DB-588F9224BC3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CA8-BBA6-A84B-BF63-F969DC619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732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EFB6-B7F6-4B4E-A9DB-588F9224BC3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CA8-BBA6-A84B-BF63-F969DC619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396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EFB6-B7F6-4B4E-A9DB-588F9224BC3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CA8-BBA6-A84B-BF63-F969DC619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520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EFB6-B7F6-4B4E-A9DB-588F9224BC3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CA8-BBA6-A84B-BF63-F969DC619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76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EFB6-B7F6-4B4E-A9DB-588F9224BC3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CA8-BBA6-A84B-BF63-F969DC619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59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EFB6-B7F6-4B4E-A9DB-588F9224BC3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CA8-BBA6-A84B-BF63-F969DC619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50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EFB6-B7F6-4B4E-A9DB-588F9224BC3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CA8-BBA6-A84B-BF63-F969DC619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33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EFB6-B7F6-4B4E-A9DB-588F9224BC3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CA8-BBA6-A84B-BF63-F969DC619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81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EFB6-B7F6-4B4E-A9DB-588F9224BC3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CA8-BBA6-A84B-BF63-F969DC619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757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EFB6-B7F6-4B4E-A9DB-588F9224BC3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CA8-BBA6-A84B-BF63-F969DC619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124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9EFB6-B7F6-4B4E-A9DB-588F9224BC3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57CA8-BBA6-A84B-BF63-F969DC619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28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589AB9A-983D-B5B9-F4E8-30E7594D9ED8}"/>
              </a:ext>
            </a:extLst>
          </p:cNvPr>
          <p:cNvSpPr txBox="1"/>
          <p:nvPr/>
        </p:nvSpPr>
        <p:spPr>
          <a:xfrm>
            <a:off x="80334" y="1101882"/>
            <a:ext cx="3513655" cy="3497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133" dirty="0">
                <a:solidFill>
                  <a:schemeClr val="accent1">
                    <a:lumMod val="75000"/>
                  </a:schemeClr>
                </a:solidFill>
              </a:rPr>
              <a:t>Introduction</a:t>
            </a:r>
          </a:p>
          <a:p>
            <a:r>
              <a:rPr lang="en-US" sz="1333" dirty="0"/>
              <a:t>Current guidance regarding elective perioperative fasting is 6 hours for solids, and 2 hours for clear fluid. Unfortunately, patients often experience far greater fasting times. More recent evidence has indicated very low incidence of aspiration, particularly in elective surgery</a:t>
            </a:r>
            <a:r>
              <a:rPr lang="en-US" sz="1333" baseline="30000" dirty="0"/>
              <a:t>1</a:t>
            </a:r>
            <a:r>
              <a:rPr lang="en-US" sz="1333" dirty="0"/>
              <a:t>, as well as the benefits of reducing post-operative nausea with more liberal use of pre-operative fluids</a:t>
            </a:r>
            <a:r>
              <a:rPr lang="en-US" sz="1333" baseline="30000" dirty="0"/>
              <a:t>2</a:t>
            </a:r>
            <a:r>
              <a:rPr lang="en-US" sz="1333" dirty="0"/>
              <a:t>. </a:t>
            </a:r>
          </a:p>
          <a:p>
            <a:endParaRPr lang="en-US" sz="1333" dirty="0"/>
          </a:p>
          <a:p>
            <a:r>
              <a:rPr lang="en-US" sz="1333" dirty="0"/>
              <a:t>Given this, and the successful implementation of ‘sips to send’ at other NHS trusts in England, we suggest a ‘sips to send’ protocol at SJH, firstly to reduce excessive fasting times, and to secondly improve patient satisfaction.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2601E9-4D91-58B7-770F-2802BFF8CE0D}"/>
              </a:ext>
            </a:extLst>
          </p:cNvPr>
          <p:cNvSpPr txBox="1"/>
          <p:nvPr/>
        </p:nvSpPr>
        <p:spPr>
          <a:xfrm>
            <a:off x="80335" y="4692742"/>
            <a:ext cx="3513653" cy="20615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133" dirty="0">
                <a:solidFill>
                  <a:schemeClr val="accent1">
                    <a:lumMod val="75000"/>
                  </a:schemeClr>
                </a:solidFill>
              </a:rPr>
              <a:t>Method</a:t>
            </a:r>
          </a:p>
          <a:p>
            <a:r>
              <a:rPr lang="en-US" sz="1333" dirty="0"/>
              <a:t>Sips to send protocol – 50mL of water every hour until the patient is ‘sent for’ – called to theatre.</a:t>
            </a:r>
          </a:p>
          <a:p>
            <a:r>
              <a:rPr lang="en-US" sz="1333" dirty="0"/>
              <a:t>2 cycle quality improvement project, with data collection from </a:t>
            </a:r>
            <a:r>
              <a:rPr lang="en-US" sz="1333" dirty="0" err="1"/>
              <a:t>anaesthetic</a:t>
            </a:r>
            <a:r>
              <a:rPr lang="en-US" sz="1333" dirty="0"/>
              <a:t> notes and  from patient questionnaires at SJH Day Surgery Unit.</a:t>
            </a:r>
          </a:p>
          <a:p>
            <a:r>
              <a:rPr lang="en-US" sz="1333" dirty="0"/>
              <a:t>This project has received Caldicott Guardian approval. No funding to declare.</a:t>
            </a:r>
            <a:endParaRPr lang="en-US" sz="667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6E36C8-DAD1-0775-5C3D-7F64FA02938C}"/>
              </a:ext>
            </a:extLst>
          </p:cNvPr>
          <p:cNvSpPr txBox="1"/>
          <p:nvPr/>
        </p:nvSpPr>
        <p:spPr>
          <a:xfrm>
            <a:off x="3753721" y="1103320"/>
            <a:ext cx="4234001" cy="8308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133" dirty="0">
                <a:solidFill>
                  <a:schemeClr val="accent1">
                    <a:lumMod val="75000"/>
                  </a:schemeClr>
                </a:solidFill>
              </a:rPr>
              <a:t>Results</a:t>
            </a:r>
          </a:p>
          <a:p>
            <a:r>
              <a:rPr lang="en-US" sz="1333" dirty="0"/>
              <a:t>Total of 115 patients attending SJH Day Surgery Unit were surveyed over a 6-month period in 2022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06A371F-5E54-759C-F03F-ACF6A5185916}"/>
              </a:ext>
            </a:extLst>
          </p:cNvPr>
          <p:cNvSpPr txBox="1"/>
          <p:nvPr/>
        </p:nvSpPr>
        <p:spPr>
          <a:xfrm>
            <a:off x="8147454" y="1101881"/>
            <a:ext cx="3964213" cy="30871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133" dirty="0">
                <a:solidFill>
                  <a:schemeClr val="accent1">
                    <a:lumMod val="75000"/>
                  </a:schemeClr>
                </a:solidFill>
              </a:rPr>
              <a:t>Conclusions</a:t>
            </a:r>
          </a:p>
          <a:p>
            <a:r>
              <a:rPr lang="en-US" sz="1333" dirty="0"/>
              <a:t>Following implementation of sips to send:</a:t>
            </a:r>
          </a:p>
          <a:p>
            <a:pPr marL="228594" indent="-228594">
              <a:buFontTx/>
              <a:buChar char="-"/>
            </a:pPr>
            <a:r>
              <a:rPr lang="en-US" sz="1333" dirty="0"/>
              <a:t>Improvement in both fasting times and patient perceptions of thirst</a:t>
            </a:r>
          </a:p>
          <a:p>
            <a:pPr marL="228594" indent="-228594">
              <a:buFontTx/>
              <a:buChar char="-"/>
            </a:pPr>
            <a:r>
              <a:rPr lang="en-US" sz="1333" dirty="0"/>
              <a:t>Zero incidences of aspiration of gastric contents</a:t>
            </a:r>
          </a:p>
          <a:p>
            <a:endParaRPr lang="en-US" sz="1333" dirty="0"/>
          </a:p>
          <a:p>
            <a:r>
              <a:rPr lang="en-US" sz="1333" dirty="0"/>
              <a:t>We suggest that the ‘sips to send’ concept is a promisingly safe and effective way to improve the peri-operative patient experience.</a:t>
            </a:r>
          </a:p>
          <a:p>
            <a:endParaRPr lang="en-US" sz="1333" dirty="0"/>
          </a:p>
          <a:p>
            <a:r>
              <a:rPr lang="en-US" sz="1333" dirty="0"/>
              <a:t>In the future, we aim to open this study to all surgical patients at SJH, and collaboration with 3 other hospitals in NHS Lothian is underway to generate a unified policy.</a:t>
            </a:r>
            <a:endParaRPr lang="en-US" sz="1867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4A3995-7B0D-9624-B2DB-B0D3F727AD34}"/>
              </a:ext>
            </a:extLst>
          </p:cNvPr>
          <p:cNvSpPr txBox="1"/>
          <p:nvPr/>
        </p:nvSpPr>
        <p:spPr>
          <a:xfrm>
            <a:off x="8147452" y="4294193"/>
            <a:ext cx="3964211" cy="8308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133" dirty="0">
                <a:solidFill>
                  <a:schemeClr val="accent1">
                    <a:lumMod val="75000"/>
                  </a:schemeClr>
                </a:solidFill>
              </a:rPr>
              <a:t>Acknowledgements</a:t>
            </a:r>
          </a:p>
          <a:p>
            <a:r>
              <a:rPr lang="en-US" sz="1333" dirty="0"/>
              <a:t>St John’s Hospital </a:t>
            </a:r>
            <a:r>
              <a:rPr lang="en-US" sz="1333" dirty="0" err="1"/>
              <a:t>Anaesthetic</a:t>
            </a:r>
            <a:r>
              <a:rPr lang="en-US" sz="1333" dirty="0"/>
              <a:t> Department</a:t>
            </a:r>
          </a:p>
          <a:p>
            <a:r>
              <a:rPr lang="en-US" sz="1333" dirty="0"/>
              <a:t>St John’s Hospital Day Surgery Unit</a:t>
            </a:r>
            <a:endParaRPr lang="en-US" sz="1867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4536B6D-5DC2-3CA9-9FC0-DC771F192306}"/>
              </a:ext>
            </a:extLst>
          </p:cNvPr>
          <p:cNvSpPr txBox="1"/>
          <p:nvPr/>
        </p:nvSpPr>
        <p:spPr>
          <a:xfrm>
            <a:off x="8147451" y="5229475"/>
            <a:ext cx="3964212" cy="14562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References</a:t>
            </a:r>
          </a:p>
          <a:p>
            <a:pPr marL="304792" indent="-304792">
              <a:buAutoNum type="arabicPeriod"/>
            </a:pPr>
            <a:r>
              <a:rPr lang="en-GB" sz="933" dirty="0"/>
              <a:t>Cook, T.M., Woodall, N. and </a:t>
            </a:r>
            <a:r>
              <a:rPr lang="en-GB" sz="933" dirty="0" err="1"/>
              <a:t>Frerk</a:t>
            </a:r>
            <a:r>
              <a:rPr lang="en-GB" sz="933" dirty="0"/>
              <a:t>, C. (2011) “Major complications of airway management in the UK: Results of the fourth national audit project of the royal college of anaesthetists and the difficult airway society. part 1: Anaesthesia,” </a:t>
            </a:r>
            <a:r>
              <a:rPr lang="en-GB" sz="933" i="1" dirty="0"/>
              <a:t>British Journal of Anaesthesia</a:t>
            </a:r>
            <a:r>
              <a:rPr lang="en-GB" sz="933" dirty="0"/>
              <a:t>, 106(5), pp. 617–631. </a:t>
            </a:r>
          </a:p>
          <a:p>
            <a:pPr marL="304792" indent="-304792">
              <a:buFontTx/>
              <a:buAutoNum type="arabicPeriod"/>
            </a:pPr>
            <a:r>
              <a:rPr lang="en-GB" sz="933" dirty="0"/>
              <a:t>McCracken, G.C. and Montgomery, J. (2018) “Postoperative nausea and vomiting after unrestricted clear fluids before day surgery,” </a:t>
            </a:r>
            <a:r>
              <a:rPr lang="en-GB" sz="933" i="1" dirty="0"/>
              <a:t>European Journal of Anaesthesiology</a:t>
            </a:r>
            <a:r>
              <a:rPr lang="en-GB" sz="933" dirty="0"/>
              <a:t>, 35(5), pp. 337–342. </a:t>
            </a:r>
            <a:endParaRPr lang="en-US" sz="933" dirty="0"/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CC3AC6A1-19F4-CCFD-DAA7-2990B6CC21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7243984"/>
              </p:ext>
            </p:extLst>
          </p:nvPr>
        </p:nvGraphicFramePr>
        <p:xfrm>
          <a:off x="3949130" y="1947489"/>
          <a:ext cx="3643423" cy="2067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DBE61DD0-F988-2E1A-821D-F6CF76B531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1480594"/>
              </p:ext>
            </p:extLst>
          </p:nvPr>
        </p:nvGraphicFramePr>
        <p:xfrm>
          <a:off x="3963829" y="4196467"/>
          <a:ext cx="3643423" cy="2280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FDE80574-1ADC-BF33-CB9F-1DDA82F22848}"/>
              </a:ext>
            </a:extLst>
          </p:cNvPr>
          <p:cNvSpPr txBox="1"/>
          <p:nvPr/>
        </p:nvSpPr>
        <p:spPr>
          <a:xfrm>
            <a:off x="3753721" y="3891704"/>
            <a:ext cx="4234001" cy="379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33" dirty="0"/>
              <a:t>Fig 1. Bar graph illustrating median fasting times pre-introduction of ‘sips to send’ (6hrs, n=45) and post-introduction of ‘sips to send’ (0.5hrs, n=70)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D4BFDB1-1D2A-D3FA-A00E-8CFE9AB4D3CB}"/>
              </a:ext>
            </a:extLst>
          </p:cNvPr>
          <p:cNvSpPr txBox="1"/>
          <p:nvPr/>
        </p:nvSpPr>
        <p:spPr>
          <a:xfrm>
            <a:off x="3753720" y="6371066"/>
            <a:ext cx="4234001" cy="5230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33" dirty="0"/>
              <a:t>Fig 2. Bar graph illustrating percentage of patient complaining of moderate to severe thirst pre-introduction of ‘sips to send’ (35%, n=45) and post-introduction of ‘sips to send’ (30.4%, n=70)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2EA18E-CE27-5F85-61FA-A4C07F878207}"/>
              </a:ext>
            </a:extLst>
          </p:cNvPr>
          <p:cNvSpPr txBox="1"/>
          <p:nvPr/>
        </p:nvSpPr>
        <p:spPr>
          <a:xfrm>
            <a:off x="186786" y="172229"/>
            <a:ext cx="11818428" cy="9130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‘Sips to Send’ – Improving peri-operative fasting times and patient satisfaction</a:t>
            </a:r>
          </a:p>
          <a:p>
            <a:r>
              <a:rPr lang="en-US" sz="1200" b="1" dirty="0"/>
              <a:t>Vincent Kehoe, Sophie Rao, Robert Mitchell, David </a:t>
            </a:r>
            <a:r>
              <a:rPr lang="en-US" sz="1200" b="1" dirty="0" err="1"/>
              <a:t>Falzon</a:t>
            </a:r>
            <a:endParaRPr lang="en-US" sz="1333" b="1" dirty="0"/>
          </a:p>
          <a:p>
            <a:r>
              <a:rPr lang="en-US" sz="1333" b="1" dirty="0"/>
              <a:t>St John’s Hospital (SJH), Livingston, Scotland, Anaesthetic Department</a:t>
            </a:r>
          </a:p>
        </p:txBody>
      </p:sp>
    </p:spTree>
    <p:extLst>
      <p:ext uri="{BB962C8B-B14F-4D97-AF65-F5344CB8AC3E}">
        <p14:creationId xmlns:p14="http://schemas.microsoft.com/office/powerpoint/2010/main" val="991079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c49a593-3265-4a49-b71d-8db4c0af5911">
      <Terms xmlns="http://schemas.microsoft.com/office/infopath/2007/PartnerControls"/>
    </lcf76f155ced4ddcb4097134ff3c332f>
    <TaxCatchAll xmlns="eef307fe-dfcd-4dc4-b0dc-232c2dad2b8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39E85942EA2042BB0575791D718127" ma:contentTypeVersion="16" ma:contentTypeDescription="Create a new document." ma:contentTypeScope="" ma:versionID="12ab945d2efe0ef10a297c059136f865">
  <xsd:schema xmlns:xsd="http://www.w3.org/2001/XMLSchema" xmlns:xs="http://www.w3.org/2001/XMLSchema" xmlns:p="http://schemas.microsoft.com/office/2006/metadata/properties" xmlns:ns2="ec49a593-3265-4a49-b71d-8db4c0af5911" xmlns:ns3="eef307fe-dfcd-4dc4-b0dc-232c2dad2b81" targetNamespace="http://schemas.microsoft.com/office/2006/metadata/properties" ma:root="true" ma:fieldsID="9fb502e339f467c4a23c9469629d027a" ns2:_="" ns3:_="">
    <xsd:import namespace="ec49a593-3265-4a49-b71d-8db4c0af5911"/>
    <xsd:import namespace="eef307fe-dfcd-4dc4-b0dc-232c2dad2b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49a593-3265-4a49-b71d-8db4c0af59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1edd084-375f-4d55-8c57-698fcc9f02c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f307fe-dfcd-4dc4-b0dc-232c2dad2b8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e914966-92ef-45d4-8a8f-bd5c406bf076}" ma:internalName="TaxCatchAll" ma:showField="CatchAllData" ma:web="eef307fe-dfcd-4dc4-b0dc-232c2dad2b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536581-D371-4B57-BA6B-5AB26530800A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eef307fe-dfcd-4dc4-b0dc-232c2dad2b81"/>
    <ds:schemaRef ds:uri="http://schemas.microsoft.com/office/2006/metadata/properties"/>
    <ds:schemaRef ds:uri="ec49a593-3265-4a49-b71d-8db4c0af5911"/>
    <ds:schemaRef ds:uri="http://www.w3.org/XML/1998/namespace"/>
    <ds:schemaRef ds:uri="http://purl.org/dc/dcmitype/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6EDC9488-C1C9-4253-BBD8-F1DA2A712B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A54A61-4D72-4043-9245-7E5B64377F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49a593-3265-4a49-b71d-8db4c0af5911"/>
    <ds:schemaRef ds:uri="eef307fe-dfcd-4dc4-b0dc-232c2dad2b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7849</TotalTime>
  <Words>516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Kehoe</dc:creator>
  <cp:lastModifiedBy>Lia Bover Armstrong</cp:lastModifiedBy>
  <cp:revision>17</cp:revision>
  <dcterms:created xsi:type="dcterms:W3CDTF">2023-03-14T01:55:57Z</dcterms:created>
  <dcterms:modified xsi:type="dcterms:W3CDTF">2023-05-16T09:03:06Z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0x0101006F39E85942EA2042BB0575791D718127</vt:lpwstr>
  </property>
  <property fmtid="{D5CDD505-2E9C-101B-9397-08002B2CF9AE}" pid="3" name="MediaServiceImageTags">
    <vt:lpwstr/>
  </property>
</Properties>
</file>